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9728"/>
            <a:ext cx="3977639" cy="6748272"/>
          </a:xfrm>
          <a:prstGeom prst="rect">
            <a:avLst/>
          </a:prstGeom>
          <a:solidFill>
            <a:srgbClr val="5B0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88a955df-cb75-4410-aa9e-ad9d71ad67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438912"/>
            <a:ext cx="3108960" cy="3108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4069080"/>
            <a:ext cx="29718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COMUNICAÇÃO
CIENTÍFICA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074920"/>
            <a:ext cx="2971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B5892F"/>
                </a:solidFill>
                <a:latin typeface="Aptos"/>
              </a:rPr>
              <a:t>03–05 NOVEMBRO 2026
LUBANGO – HUÍLA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280" y="1325880"/>
            <a:ext cx="681228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900" b="1">
                <a:solidFill>
                  <a:srgbClr val="5B0C12"/>
                </a:solidFill>
                <a:latin typeface="Aptos"/>
              </a:rPr>
              <a:t>[TÍTULO DA COMUNICAÇÃO]</a:t>
            </a:r>
          </a:p>
        </p:txBody>
      </p:sp>
      <p:sp>
        <p:nvSpPr>
          <p:cNvPr id="8" name="Rectangle 7"/>
          <p:cNvSpPr/>
          <p:nvPr/>
        </p:nvSpPr>
        <p:spPr>
          <a:xfrm>
            <a:off x="4553712" y="2788920"/>
            <a:ext cx="1325880" cy="45720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53712" y="3246120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D2622"/>
                </a:solidFill>
                <a:latin typeface="Aptos"/>
              </a:rPr>
              <a:t>[Nome do(a) Autor(a)]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3712" y="3675887"/>
            <a:ext cx="6126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4605A"/>
                </a:solidFill>
                <a:latin typeface="Aptos"/>
              </a:rPr>
              <a:t>[Instituição]  |  [País]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4041648"/>
            <a:ext cx="6126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4605A"/>
                </a:solidFill>
                <a:latin typeface="Aptos"/>
              </a:rPr>
              <a:t>[E-mail]  |  [ORCID]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5074920"/>
            <a:ext cx="6583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5B0C12"/>
                </a:solidFill>
                <a:latin typeface="Aptos"/>
              </a:rPr>
              <a:t>DESAFIOS E PERSPECTIVAS DO ENSINO DO DIREITO
PARA O PRÓXIMO QUINQUÉNIO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3712" y="5943600"/>
            <a:ext cx="6675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B5892F"/>
                </a:solidFill>
                <a:latin typeface="Aptos"/>
              </a:rPr>
              <a:t>Tradição, Excelência e Compromisso com a Justiça e o Desenvolvimento de Angola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9052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5B0C12"/>
                </a:solidFill>
                <a:latin typeface="Aptos"/>
              </a:rPr>
              <a:t>FACULDADE DE DIREITO • 41 ANOS DE HISTÓRIA E TRADIÇÃO • 17 ANOS COM A UNIVERSIDADE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201168"/>
            <a:ext cx="1325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B5892F"/>
                </a:solidFill>
                <a:latin typeface="Aptos"/>
              </a:rPr>
              <a:t>ROTEIRO</a:t>
            </a:r>
          </a:p>
        </p:txBody>
      </p:sp>
      <p:pic>
        <p:nvPicPr>
          <p:cNvPr id="5" name="Picture 4" descr="88a955df-cb75-4410-aa9e-ad9d71ad67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91440"/>
            <a:ext cx="1417320" cy="1417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368" y="960120"/>
            <a:ext cx="9144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5B0C12"/>
                </a:solidFill>
                <a:latin typeface="Aptos"/>
              </a:rPr>
              <a:t>ROTEIRO DA APRESENTAÇÃO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645920"/>
            <a:ext cx="1143000" cy="41148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240280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Problema e objectivos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Enquadramento teórico/jurídico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Metodologia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Principais resultados ou argumentos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Conclusões e implicações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5B0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547104"/>
            <a:ext cx="7132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19" b="1">
                <a:solidFill>
                  <a:srgbClr val="FFFFFF"/>
                </a:solidFill>
                <a:latin typeface="Aptos"/>
              </a:rPr>
              <a:t>DIREITO  •  JUSTIÇA  •  ÉTICA  •  SERVIÇO À SOCIEDADE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6679" y="6547104"/>
            <a:ext cx="35661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19" b="1">
                <a:solidFill>
                  <a:srgbClr val="B5892F"/>
                </a:solidFill>
                <a:latin typeface="Aptos"/>
              </a:rPr>
              <a:t>03–05 NOVEMBRO 2026  |  LUBANGO – HUÍLA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547104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9052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5B0C12"/>
                </a:solidFill>
                <a:latin typeface="Aptos"/>
              </a:rPr>
              <a:t>FACULDADE DE DIREITO • 41 ANOS DE HISTÓRIA E TRADIÇÃO • 17 ANOS COM A UNIVERSIDADE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201168"/>
            <a:ext cx="1325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B5892F"/>
                </a:solidFill>
                <a:latin typeface="Aptos"/>
              </a:rPr>
              <a:t>INTRODUÇÃO</a:t>
            </a:r>
          </a:p>
        </p:txBody>
      </p:sp>
      <p:pic>
        <p:nvPicPr>
          <p:cNvPr id="5" name="Picture 4" descr="88a955df-cb75-4410-aa9e-ad9d71ad67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91440"/>
            <a:ext cx="1417320" cy="1417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368" y="960120"/>
            <a:ext cx="9144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5B0C12"/>
                </a:solidFill>
                <a:latin typeface="Aptos"/>
              </a:rPr>
              <a:t>PROBLEMA E OBJECTIVOS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645920"/>
            <a:ext cx="1143000" cy="41148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240280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Contextualização do tema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Problema ou questão de investigação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Objectivo geral e objectivos específicos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Relevância científica, jurídica ou social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5B0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547104"/>
            <a:ext cx="7132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19" b="1">
                <a:solidFill>
                  <a:srgbClr val="FFFFFF"/>
                </a:solidFill>
                <a:latin typeface="Aptos"/>
              </a:rPr>
              <a:t>DIREITO  •  JUSTIÇA  •  ÉTICA  •  SERVIÇO À SOCIEDADE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6679" y="6547104"/>
            <a:ext cx="35661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19" b="1">
                <a:solidFill>
                  <a:srgbClr val="B5892F"/>
                </a:solidFill>
                <a:latin typeface="Aptos"/>
              </a:rPr>
              <a:t>03–05 NOVEMBRO 2026  |  LUBANGO – HUÍLA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547104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9052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5B0C12"/>
                </a:solidFill>
                <a:latin typeface="Aptos"/>
              </a:rPr>
              <a:t>FACULDADE DE DIREITO • 41 ANOS DE HISTÓRIA E TRADIÇÃO • 17 ANOS COM A UNIVERSIDADE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201168"/>
            <a:ext cx="1325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B5892F"/>
                </a:solidFill>
                <a:latin typeface="Aptos"/>
              </a:rPr>
              <a:t>ENQUADRAMENTO</a:t>
            </a:r>
          </a:p>
        </p:txBody>
      </p:sp>
      <p:pic>
        <p:nvPicPr>
          <p:cNvPr id="5" name="Picture 4" descr="88a955df-cb75-4410-aa9e-ad9d71ad67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91440"/>
            <a:ext cx="1417320" cy="1417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368" y="960120"/>
            <a:ext cx="9144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5B0C12"/>
                </a:solidFill>
                <a:latin typeface="Aptos"/>
              </a:rPr>
              <a:t>ENQUADRAMENTO TEÓRICO / JURÍDICO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645920"/>
            <a:ext cx="1143000" cy="41148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240280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Conceitos e categorias centrais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Autores, diplomas legais, jurisprudência ou correntes teóricas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Debates relevantes para a questão analisada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Síntese do posicionamento adoptado no trabalho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5B0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547104"/>
            <a:ext cx="7132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19" b="1">
                <a:solidFill>
                  <a:srgbClr val="FFFFFF"/>
                </a:solidFill>
                <a:latin typeface="Aptos"/>
              </a:rPr>
              <a:t>DIREITO  •  JUSTIÇA  •  ÉTICA  •  SERVIÇO À SOCIEDADE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6679" y="6547104"/>
            <a:ext cx="35661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19" b="1">
                <a:solidFill>
                  <a:srgbClr val="B5892F"/>
                </a:solidFill>
                <a:latin typeface="Aptos"/>
              </a:rPr>
              <a:t>03–05 NOVEMBRO 2026  |  LUBANGO – HUÍLA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547104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9052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5B0C12"/>
                </a:solidFill>
                <a:latin typeface="Aptos"/>
              </a:rPr>
              <a:t>FACULDADE DE DIREITO • 41 ANOS DE HISTÓRIA E TRADIÇÃO • 17 ANOS COM A UNIVERSIDADE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201168"/>
            <a:ext cx="1325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B5892F"/>
                </a:solidFill>
                <a:latin typeface="Aptos"/>
              </a:rPr>
              <a:t>MÉTODO</a:t>
            </a:r>
          </a:p>
        </p:txBody>
      </p:sp>
      <p:pic>
        <p:nvPicPr>
          <p:cNvPr id="5" name="Picture 4" descr="88a955df-cb75-4410-aa9e-ad9d71ad67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91440"/>
            <a:ext cx="1417320" cy="1417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368" y="960120"/>
            <a:ext cx="9144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5B0C12"/>
                </a:solidFill>
                <a:latin typeface="Aptos"/>
              </a:rPr>
              <a:t>METODOLOGIA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645920"/>
            <a:ext cx="1143000" cy="41148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6656" y="1810512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4605A"/>
                </a:solidFill>
                <a:latin typeface="Aptos"/>
              </a:rPr>
              <a:t>Apresente apenas os elementos necessários para compreender como o estudo foi desenvolvido.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423160"/>
            <a:ext cx="3063240" cy="2240280"/>
          </a:xfrm>
          <a:prstGeom prst="roundRect">
            <a:avLst/>
          </a:prstGeom>
          <a:solidFill>
            <a:srgbClr val="F9F7F1"/>
          </a:solidFill>
          <a:ln>
            <a:solidFill>
              <a:srgbClr val="B589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6968" y="267919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B0C12"/>
                </a:solidFill>
                <a:latin typeface="Aptos"/>
              </a:rPr>
              <a:t>ABORDAGEM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" y="324612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D2622"/>
                </a:solidFill>
                <a:latin typeface="Aptos"/>
              </a:rPr>
              <a:t>[Jurídico-dogmática / qualitativa / quantitativa / outra]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023360" y="2423160"/>
            <a:ext cx="3063240" cy="2240280"/>
          </a:xfrm>
          <a:prstGeom prst="roundRect">
            <a:avLst/>
          </a:prstGeom>
          <a:solidFill>
            <a:srgbClr val="F9F7F1"/>
          </a:solidFill>
          <a:ln>
            <a:solidFill>
              <a:srgbClr val="B589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24528" y="267919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B0C12"/>
                </a:solidFill>
                <a:latin typeface="Aptos"/>
              </a:rPr>
              <a:t>FONTES / CORPUS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4528" y="324612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D2622"/>
                </a:solidFill>
                <a:latin typeface="Aptos"/>
              </a:rPr>
              <a:t>[Legislação, jurisprudência, documentos, participantes, bases de dados]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60920" y="2423160"/>
            <a:ext cx="3063240" cy="2240280"/>
          </a:xfrm>
          <a:prstGeom prst="roundRect">
            <a:avLst/>
          </a:prstGeom>
          <a:solidFill>
            <a:srgbClr val="F9F7F1"/>
          </a:solidFill>
          <a:ln>
            <a:solidFill>
              <a:srgbClr val="B589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62088" y="267919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B0C12"/>
                </a:solidFill>
                <a:latin typeface="Aptos"/>
              </a:rPr>
              <a:t>PROCEDIMENTOS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2088" y="324612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D2622"/>
                </a:solidFill>
                <a:latin typeface="Aptos"/>
              </a:rPr>
              <a:t>[Recolha, selecção, comparação e/ou análise das fontes]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5B0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920" y="6547104"/>
            <a:ext cx="7132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19" b="1">
                <a:solidFill>
                  <a:srgbClr val="FFFFFF"/>
                </a:solidFill>
                <a:latin typeface="Aptos"/>
              </a:rPr>
              <a:t>DIREITO  •  JUSTIÇA  •  ÉTICA  •  SERVIÇO À SOCIEDADE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26679" y="6547104"/>
            <a:ext cx="35661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19" b="1">
                <a:solidFill>
                  <a:srgbClr val="B5892F"/>
                </a:solidFill>
                <a:latin typeface="Aptos"/>
              </a:rPr>
              <a:t>03–05 NOVEMBRO 2026  |  LUBANGO – HUÍLA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384280" y="6547104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9052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5B0C12"/>
                </a:solidFill>
                <a:latin typeface="Aptos"/>
              </a:rPr>
              <a:t>FACULDADE DE DIREITO • 41 ANOS DE HISTÓRIA E TRADIÇÃO • 17 ANOS COM A UNIVERSIDADE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201168"/>
            <a:ext cx="1325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B5892F"/>
                </a:solidFill>
                <a:latin typeface="Aptos"/>
              </a:rPr>
              <a:t>RESULTADOS</a:t>
            </a:r>
          </a:p>
        </p:txBody>
      </p:sp>
      <p:pic>
        <p:nvPicPr>
          <p:cNvPr id="5" name="Picture 4" descr="88a955df-cb75-4410-aa9e-ad9d71ad67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91440"/>
            <a:ext cx="1417320" cy="1417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368" y="960120"/>
            <a:ext cx="9144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5B0C12"/>
                </a:solidFill>
                <a:latin typeface="Aptos"/>
              </a:rPr>
              <a:t>PRINCIPAIS RESULTADOS / ARGUMENTOS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645920"/>
            <a:ext cx="1143000" cy="41148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5800" y="2057400"/>
            <a:ext cx="6766560" cy="3429000"/>
          </a:xfrm>
          <a:prstGeom prst="roundRect">
            <a:avLst/>
          </a:prstGeom>
          <a:solidFill>
            <a:srgbClr val="F9F7F1"/>
          </a:solidFill>
          <a:ln>
            <a:solidFill>
              <a:srgbClr val="DCD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2971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64605A"/>
                </a:solidFill>
                <a:latin typeface="Aptos"/>
              </a:rPr>
              <a:t>[INSERIR AQUI GRÁFICO, QUADRO, NORMA JURÍDICA,
CITAÇÃO CURTA OU EVIDÊNCIA CENTRAL]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18120" y="2057400"/>
            <a:ext cx="31546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B589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92440" y="2395728"/>
            <a:ext cx="2560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B5892F"/>
                </a:solidFill>
                <a:latin typeface="Aptos"/>
              </a:rPr>
              <a:t>MENSAGEM-CHAVE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2440" y="2971800"/>
            <a:ext cx="2514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5B0C12"/>
                </a:solidFill>
                <a:latin typeface="Aptos"/>
              </a:rPr>
              <a:t>[Explique em poucas linhas o que o resultado demonstra e por que é relevante para o tema.]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5B0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6547104"/>
            <a:ext cx="7132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19" b="1">
                <a:solidFill>
                  <a:srgbClr val="FFFFFF"/>
                </a:solidFill>
                <a:latin typeface="Aptos"/>
              </a:rPr>
              <a:t>DIREITO  •  JUSTIÇA  •  ÉTICA  •  SERVIÇO À SOCIEDADE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26679" y="6547104"/>
            <a:ext cx="35661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19" b="1">
                <a:solidFill>
                  <a:srgbClr val="B5892F"/>
                </a:solidFill>
                <a:latin typeface="Aptos"/>
              </a:rPr>
              <a:t>03–05 NOVEMBRO 2026  |  LUBANGO – HUÍLA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547104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9052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5B0C12"/>
                </a:solidFill>
                <a:latin typeface="Aptos"/>
              </a:rPr>
              <a:t>FACULDADE DE DIREITO • 41 ANOS DE HISTÓRIA E TRADIÇÃO • 17 ANOS COM A UNIVERSIDADE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201168"/>
            <a:ext cx="1325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B5892F"/>
                </a:solidFill>
                <a:latin typeface="Aptos"/>
              </a:rPr>
              <a:t>DISCUSSÃO</a:t>
            </a:r>
          </a:p>
        </p:txBody>
      </p:sp>
      <p:pic>
        <p:nvPicPr>
          <p:cNvPr id="5" name="Picture 4" descr="88a955df-cb75-4410-aa9e-ad9d71ad67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91440"/>
            <a:ext cx="1417320" cy="1417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368" y="960120"/>
            <a:ext cx="9144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5B0C12"/>
                </a:solidFill>
                <a:latin typeface="Aptos"/>
              </a:rPr>
              <a:t>DISCUSSÃO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645920"/>
            <a:ext cx="1143000" cy="41148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240280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O que os resultados ou argumentos demonstram?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Como dialogam com a literatura, legislação ou jurisprudência?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Que convergências, divergências ou lacunas foram identificadas?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Qual é a contribuição específica do trabalho?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5B0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547104"/>
            <a:ext cx="7132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19" b="1">
                <a:solidFill>
                  <a:srgbClr val="FFFFFF"/>
                </a:solidFill>
                <a:latin typeface="Aptos"/>
              </a:rPr>
              <a:t>DIREITO  •  JUSTIÇA  •  ÉTICA  •  SERVIÇO À SOCIEDADE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6679" y="6547104"/>
            <a:ext cx="35661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19" b="1">
                <a:solidFill>
                  <a:srgbClr val="B5892F"/>
                </a:solidFill>
                <a:latin typeface="Aptos"/>
              </a:rPr>
              <a:t>03–05 NOVEMBRO 2026  |  LUBANGO – HUÍLA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547104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9052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5B0C12"/>
                </a:solidFill>
                <a:latin typeface="Aptos"/>
              </a:rPr>
              <a:t>FACULDADE DE DIREITO • 41 ANOS DE HISTÓRIA E TRADIÇÃO • 17 ANOS COM A UNIVERSIDADE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201168"/>
            <a:ext cx="1325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B5892F"/>
                </a:solidFill>
                <a:latin typeface="Aptos"/>
              </a:rPr>
              <a:t>CONCLUSÕES</a:t>
            </a:r>
          </a:p>
        </p:txBody>
      </p:sp>
      <p:pic>
        <p:nvPicPr>
          <p:cNvPr id="5" name="Picture 4" descr="88a955df-cb75-4410-aa9e-ad9d71ad67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91440"/>
            <a:ext cx="1417320" cy="1417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368" y="960120"/>
            <a:ext cx="9144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5B0C12"/>
                </a:solidFill>
                <a:latin typeface="Aptos"/>
              </a:rPr>
              <a:t>CONCLUSÕES E RECOMENDAÇÕES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645920"/>
            <a:ext cx="1143000" cy="41148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240280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Resposta sintética ao problema de investigação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Duas ou três conclusões centrais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Implicações para o ensino, investigação, prática jurídica ou políticas públicas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Limitações e pistas para trabalhos futuros, quando aplicável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5B0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547104"/>
            <a:ext cx="7132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19" b="1">
                <a:solidFill>
                  <a:srgbClr val="FFFFFF"/>
                </a:solidFill>
                <a:latin typeface="Aptos"/>
              </a:rPr>
              <a:t>DIREITO  •  JUSTIÇA  •  ÉTICA  •  SERVIÇO À SOCIEDADE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6679" y="6547104"/>
            <a:ext cx="35661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19" b="1">
                <a:solidFill>
                  <a:srgbClr val="B5892F"/>
                </a:solidFill>
                <a:latin typeface="Aptos"/>
              </a:rPr>
              <a:t>03–05 NOVEMBRO 2026  |  LUBANGO – HUÍLA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547104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9052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5B0C12"/>
                </a:solidFill>
                <a:latin typeface="Aptos"/>
              </a:rPr>
              <a:t>FACULDADE DE DIREITO • 41 ANOS DE HISTÓRIA E TRADIÇÃO • 17 ANOS COM A UNIVERSIDADE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201168"/>
            <a:ext cx="13258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B5892F"/>
                </a:solidFill>
                <a:latin typeface="Aptos"/>
              </a:rPr>
              <a:t>REFERÊNCIAS</a:t>
            </a:r>
          </a:p>
        </p:txBody>
      </p:sp>
      <p:pic>
        <p:nvPicPr>
          <p:cNvPr id="5" name="Picture 4" descr="88a955df-cb75-4410-aa9e-ad9d71ad67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91440"/>
            <a:ext cx="1417320" cy="1417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368" y="960120"/>
            <a:ext cx="91440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5B0C12"/>
                </a:solidFill>
                <a:latin typeface="Aptos"/>
              </a:rPr>
              <a:t>REFERÊNCIAS ESSENCIAIS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645920"/>
            <a:ext cx="1143000" cy="41148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240280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[Autor, A. A. (Ano). Título. Editora/Revista.]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[Diploma legal / jurisprudência, conforme aplicável.]</a:t>
            </a:r>
          </a:p>
          <a:p>
            <a:pPr>
              <a:spcAft>
                <a:spcPts val="1200"/>
              </a:spcAft>
              <a:defRPr sz="1800">
                <a:solidFill>
                  <a:srgbClr val="2D2622"/>
                </a:solidFill>
                <a:latin typeface="Aptos"/>
              </a:defRPr>
            </a:pPr>
            <a:r>
              <a:t>• [Autor, B. B. (Ano). Título. DOI/URL, quando exigido.]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5B0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547104"/>
            <a:ext cx="7132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19" b="1">
                <a:solidFill>
                  <a:srgbClr val="FFFFFF"/>
                </a:solidFill>
                <a:latin typeface="Aptos"/>
              </a:rPr>
              <a:t>DIREITO  •  JUSTIÇA  •  ÉTICA  •  SERVIÇO À SOCIEDADE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6679" y="6547104"/>
            <a:ext cx="35661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19" b="1">
                <a:solidFill>
                  <a:srgbClr val="B5892F"/>
                </a:solidFill>
                <a:latin typeface="Aptos"/>
              </a:rPr>
              <a:t>03–05 NOVEMBRO 2026  |  LUBANGO – HUÍLA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547104"/>
            <a:ext cx="274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B0C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88a955df-cb75-4410-aa9e-ad9d71ad67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411480"/>
            <a:ext cx="2560320" cy="2560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3246120"/>
            <a:ext cx="8503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ptos"/>
              </a:rPr>
              <a:t>MUITO OBRIGADO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114800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B5892F"/>
                </a:solidFill>
                <a:latin typeface="Aptos"/>
              </a:rPr>
              <a:t>[Nome do(a) Autor(a)]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572000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Aptos"/>
              </a:rPr>
              <a:t>[E-mail]  |  [ORCID]</a:t>
            </a:r>
          </a:p>
        </p:txBody>
      </p:sp>
      <p:sp>
        <p:nvSpPr>
          <p:cNvPr id="6" name="Rectangle 5"/>
          <p:cNvSpPr/>
          <p:nvPr/>
        </p:nvSpPr>
        <p:spPr>
          <a:xfrm>
            <a:off x="3566160" y="5230368"/>
            <a:ext cx="5029200" cy="36576"/>
          </a:xfrm>
          <a:prstGeom prst="rect">
            <a:avLst/>
          </a:prstGeom>
          <a:solidFill>
            <a:srgbClr val="B58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5532120"/>
            <a:ext cx="8503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B5892F"/>
                </a:solidFill>
                <a:latin typeface="Aptos"/>
              </a:rPr>
              <a:t>DIREITO  •  JUSTIÇA  •  ÉTICA  •  SERVIÇO À SOCIEDADE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989320"/>
            <a:ext cx="8503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Aptos"/>
              </a:rPr>
              <a:t>41 ANOS DE HISTÓRIA E TRADIÇÃO  |  17 ANOS COM A UNIVERSIDADE  | 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